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2" r:id="rId4"/>
    <p:sldId id="270" r:id="rId5"/>
    <p:sldId id="271" r:id="rId6"/>
    <p:sldId id="272" r:id="rId7"/>
    <p:sldId id="273" r:id="rId8"/>
    <p:sldId id="277" r:id="rId9"/>
    <p:sldId id="287" r:id="rId10"/>
    <p:sldId id="288" r:id="rId11"/>
    <p:sldId id="274" r:id="rId12"/>
    <p:sldId id="275" r:id="rId13"/>
    <p:sldId id="281" r:id="rId14"/>
    <p:sldId id="301" r:id="rId15"/>
    <p:sldId id="302" r:id="rId16"/>
    <p:sldId id="303" r:id="rId17"/>
    <p:sldId id="282" r:id="rId18"/>
    <p:sldId id="283" r:id="rId19"/>
    <p:sldId id="295" r:id="rId20"/>
    <p:sldId id="294" r:id="rId21"/>
    <p:sldId id="293" r:id="rId22"/>
    <p:sldId id="292" r:id="rId23"/>
    <p:sldId id="291" r:id="rId24"/>
    <p:sldId id="297" r:id="rId25"/>
    <p:sldId id="296" r:id="rId26"/>
    <p:sldId id="290" r:id="rId27"/>
    <p:sldId id="298" r:id="rId28"/>
    <p:sldId id="289" r:id="rId29"/>
    <p:sldId id="285" r:id="rId3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93969" autoAdjust="0"/>
  </p:normalViewPr>
  <p:slideViewPr>
    <p:cSldViewPr>
      <p:cViewPr>
        <p:scale>
          <a:sx n="97" d="100"/>
          <a:sy n="97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8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48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5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5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2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60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1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2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28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67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05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36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5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4/9/2019</a:t>
            </a:fld>
            <a:endParaRPr lang="en-US" dirty="0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Show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4/9/2019</a:t>
            </a:fld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4/9/2019</a:t>
            </a:fld>
            <a:endParaRPr lang="en-US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/>
              <a:t>Click to add detail to the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an incorrect answer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type your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4/9/2019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rcodesinc.com/cats/barcode-scanners/ipad.htm" TargetMode="External"/><Relationship Id="rId13" Type="http://schemas.openxmlformats.org/officeDocument/2006/relationships/image" Target="../media/image31.emf"/><Relationship Id="rId3" Type="http://schemas.openxmlformats.org/officeDocument/2006/relationships/image" Target="../media/image4.png"/><Relationship Id="rId7" Type="http://schemas.openxmlformats.org/officeDocument/2006/relationships/hyperlink" Target="https://www.barcodesinc.com/cats/barcode-scanners/iphone.htm" TargetMode="External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arcodesinc.com/cats/barcode-scanners/qr.htm" TargetMode="External"/><Relationship Id="rId11" Type="http://schemas.openxmlformats.org/officeDocument/2006/relationships/image" Target="../media/image29.emf"/><Relationship Id="rId5" Type="http://schemas.openxmlformats.org/officeDocument/2006/relationships/hyperlink" Target="https://www.barcodesinc.com/cats/barcode-scanners/2d.htm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s://www.barcodesinc.com/cats/barcode-scanners/laser.htm" TargetMode="External"/><Relationship Id="rId9" Type="http://schemas.openxmlformats.org/officeDocument/2006/relationships/hyperlink" Target="https://www.barcodesinc.com/cats/barcode-scanners/android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slide" Target="slide12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numCol="1" anchor="ctr"/>
          <a:lstStyle/>
          <a:p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endParaRPr lang="en-US" dirty="0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endParaRPr lang="en-US" dirty="0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numCol="1" anchor="ctr"/>
          <a:lstStyle/>
          <a:p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098302" cy="153806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Bell MT" pitchFamily="18" charset="0"/>
              </a:rPr>
              <a:t>Embedded with Technology      </a:t>
            </a:r>
          </a:p>
          <a:p>
            <a:r>
              <a:rPr lang="en-US" sz="1800" b="1" dirty="0">
                <a:solidFill>
                  <a:srgbClr val="00B0F0"/>
                </a:solidFill>
                <a:latin typeface="Bell MT" pitchFamily="18" charset="0"/>
              </a:rPr>
              <a:t>Innovative Technology</a:t>
            </a:r>
          </a:p>
          <a:p>
            <a:r>
              <a:rPr lang="en-US" sz="1800" b="1" dirty="0">
                <a:solidFill>
                  <a:srgbClr val="00B0F0"/>
                </a:solidFill>
                <a:latin typeface="Bell MT" pitchFamily="18" charset="0"/>
              </a:rPr>
              <a:t>Customized &amp; Tailored Made Solutions</a:t>
            </a:r>
          </a:p>
          <a:p>
            <a:r>
              <a:rPr lang="en-US" sz="1800" b="1" dirty="0">
                <a:solidFill>
                  <a:srgbClr val="00B0F0"/>
                </a:solidFill>
                <a:latin typeface="Bell MT" pitchFamily="18" charset="0"/>
              </a:rPr>
              <a:t>Committed to Best Customer Service</a:t>
            </a:r>
          </a:p>
          <a:p>
            <a:r>
              <a:rPr lang="en-US" sz="1800" b="1" dirty="0">
                <a:solidFill>
                  <a:srgbClr val="00B0F0"/>
                </a:solidFill>
                <a:latin typeface="Bell MT" pitchFamily="18" charset="0"/>
              </a:rPr>
              <a:t>Proven &amp; Reliable Design &amp; Engineering</a:t>
            </a:r>
          </a:p>
          <a:p>
            <a:endParaRPr lang="en-US" dirty="0"/>
          </a:p>
        </p:txBody>
      </p:sp>
      <p:sp>
        <p:nvSpPr>
          <p:cNvPr id="10" name="Rectangle 24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509239" cy="1905000"/>
          </a:xfrm>
        </p:spPr>
        <p:txBody>
          <a:bodyPr>
            <a:noAutofit/>
          </a:bodyPr>
          <a:lstStyle/>
          <a:p>
            <a:r>
              <a:rPr lang="en-US" sz="6000" dirty="0"/>
              <a:t>Real Time Engineering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2642" y="2819400"/>
            <a:ext cx="90613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Slab </a:t>
            </a:r>
            <a:r>
              <a:rPr lang="en-US" sz="2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&amp; Coil Yard Management and Plate Stock Report , </a:t>
            </a:r>
            <a:r>
              <a:rPr lang="en-US" sz="2800" b="1" kern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Planning, Production, Reporting &amp; Data Base Management Solution for Metal Industry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14524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28"/>
          <p:cNvSpPr/>
          <p:nvPr/>
        </p:nvSpPr>
        <p:spPr>
          <a:xfrm>
            <a:off x="8534400" y="51816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7620000" cy="7413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Order Scheduling</a:t>
            </a:r>
          </a:p>
        </p:txBody>
      </p:sp>
      <p:sp>
        <p:nvSpPr>
          <p:cNvPr id="8" name="Content Placeholder 2"/>
          <p:cNvSpPr txBox="1">
            <a:spLocks noChangeAspect="1"/>
          </p:cNvSpPr>
          <p:nvPr/>
        </p:nvSpPr>
        <p:spPr>
          <a:xfrm>
            <a:off x="90488" y="1066800"/>
            <a:ext cx="5091112" cy="48577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Cross-plant scheduling of the order book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Forecasting of expected delivery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Streamlining of the physical material flow across the plants considering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 mix constraints from master 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Campaigns and capacity plan from master 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Inventory constraints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Order Prioritization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Existing line schedules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Integrated Material 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Automated or interactive Inventory allocation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Nested plate/coil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Dynamic rebalancing of campaign sizes according to physical material flow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Bottleneck optimization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11388"/>
            <a:ext cx="4038600" cy="3656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96200" cy="990600"/>
          </a:xfrm>
          <a:noFill/>
        </p:spPr>
        <p:txBody>
          <a:bodyPr>
            <a:noAutofit/>
          </a:bodyPr>
          <a:lstStyle/>
          <a:p>
            <a:r>
              <a:rPr lang="de-DE" altLang="zh-CN" b="1" i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Material Planning: Net Demand Calculation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50800" y="4478338"/>
            <a:ext cx="8966200" cy="1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131" tIns="55567" rIns="111131" bIns="55567">
            <a:spAutoFit/>
          </a:bodyPr>
          <a:lstStyle/>
          <a:p>
            <a:pPr marL="307975" indent="-307975" defTabSz="1103313">
              <a:lnSpc>
                <a:spcPct val="110000"/>
              </a:lnSpc>
              <a:spcAft>
                <a:spcPct val="25000"/>
              </a:spcAft>
              <a:buFont typeface="Wingdings" pitchFamily="2" charset="2"/>
              <a:buBlip>
                <a:blip r:embed="rId4"/>
              </a:buBlip>
              <a:tabLst>
                <a:tab pos="187325" algn="l"/>
                <a:tab pos="374650" algn="l"/>
              </a:tabLst>
            </a:pPr>
            <a:r>
              <a:rPr lang="en-GB" b="1" dirty="0">
                <a:latin typeface="Arial" pitchFamily="34" charset="0"/>
                <a:cs typeface="Arial" pitchFamily="34" charset="0"/>
              </a:rPr>
              <a:t>Checking of available inventory (automatically or by manual interaction)</a:t>
            </a:r>
          </a:p>
          <a:p>
            <a:pPr marL="307975" indent="-307975" defTabSz="1103313">
              <a:lnSpc>
                <a:spcPct val="110000"/>
              </a:lnSpc>
              <a:spcAft>
                <a:spcPct val="25000"/>
              </a:spcAft>
              <a:buFont typeface="Wingdings" pitchFamily="2" charset="2"/>
              <a:buBlip>
                <a:blip r:embed="rId4"/>
              </a:buBlip>
              <a:tabLst>
                <a:tab pos="187325" algn="l"/>
                <a:tab pos="374650" algn="l"/>
              </a:tabLst>
            </a:pPr>
            <a:r>
              <a:rPr lang="en-GB" b="1" dirty="0">
                <a:latin typeface="Arial" pitchFamily="34" charset="0"/>
                <a:cs typeface="Arial" pitchFamily="34" charset="0"/>
              </a:rPr>
              <a:t>Customizable, individual matching of order and material based on attributes level for each production step</a:t>
            </a:r>
          </a:p>
          <a:p>
            <a:pPr marL="307975" indent="-307975" defTabSz="1103313">
              <a:lnSpc>
                <a:spcPct val="110000"/>
              </a:lnSpc>
              <a:spcAft>
                <a:spcPct val="25000"/>
              </a:spcAft>
              <a:buFont typeface="Wingdings" pitchFamily="2" charset="2"/>
              <a:buBlip>
                <a:blip r:embed="rId4"/>
              </a:buBlip>
              <a:tabLst>
                <a:tab pos="187325" algn="l"/>
                <a:tab pos="374650" algn="l"/>
              </a:tabLst>
            </a:pPr>
            <a:r>
              <a:rPr lang="en-GB" b="1" dirty="0">
                <a:latin typeface="Arial" pitchFamily="34" charset="0"/>
                <a:cs typeface="Arial" pitchFamily="34" charset="0"/>
              </a:rPr>
              <a:t>Calculation of remaining net demand backward</a:t>
            </a:r>
          </a:p>
          <a:p>
            <a:pPr marL="307975" indent="-307975" defTabSz="1103313">
              <a:lnSpc>
                <a:spcPct val="110000"/>
              </a:lnSpc>
              <a:spcAft>
                <a:spcPct val="25000"/>
              </a:spcAft>
              <a:buFont typeface="Wingdings" pitchFamily="2" charset="2"/>
              <a:buBlip>
                <a:blip r:embed="rId4"/>
              </a:buBlip>
              <a:tabLst>
                <a:tab pos="187325" algn="l"/>
                <a:tab pos="374650" algn="l"/>
              </a:tabLst>
            </a:pPr>
            <a:r>
              <a:rPr lang="en-US" b="1" dirty="0">
                <a:latin typeface="Arial" pitchFamily="34" charset="0"/>
                <a:cs typeface="Arial" pitchFamily="34" charset="0"/>
              </a:rPr>
              <a:t>Aggregation of small order quantities (e. g. for heat completion)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8787" y="3367088"/>
            <a:ext cx="7127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5"/>
          <p:cNvCxnSpPr>
            <a:cxnSpLocks noChangeShapeType="1"/>
          </p:cNvCxnSpPr>
          <p:nvPr/>
        </p:nvCxnSpPr>
        <p:spPr bwMode="auto">
          <a:xfrm flipH="1">
            <a:off x="1676400" y="2574925"/>
            <a:ext cx="1588" cy="603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6"/>
          <p:cNvCxnSpPr>
            <a:cxnSpLocks noChangeShapeType="1"/>
          </p:cNvCxnSpPr>
          <p:nvPr/>
        </p:nvCxnSpPr>
        <p:spPr bwMode="auto">
          <a:xfrm flipH="1">
            <a:off x="4413250" y="2579688"/>
            <a:ext cx="7937" cy="555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7"/>
          <p:cNvCxnSpPr>
            <a:cxnSpLocks noChangeShapeType="1"/>
          </p:cNvCxnSpPr>
          <p:nvPr/>
        </p:nvCxnSpPr>
        <p:spPr bwMode="auto">
          <a:xfrm flipH="1">
            <a:off x="7086600" y="2559050"/>
            <a:ext cx="4762" cy="576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8"/>
          <p:cNvCxnSpPr>
            <a:cxnSpLocks noChangeShapeType="1"/>
            <a:endCxn id="35" idx="1"/>
          </p:cNvCxnSpPr>
          <p:nvPr/>
        </p:nvCxnSpPr>
        <p:spPr bwMode="auto">
          <a:xfrm rot="10800000">
            <a:off x="3055920" y="2210594"/>
            <a:ext cx="769956" cy="79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9"/>
          <p:cNvCxnSpPr>
            <a:cxnSpLocks noChangeShapeType="1"/>
            <a:stCxn id="34" idx="3"/>
          </p:cNvCxnSpPr>
          <p:nvPr/>
        </p:nvCxnSpPr>
        <p:spPr bwMode="auto">
          <a:xfrm rot="10800000">
            <a:off x="160338" y="2206625"/>
            <a:ext cx="601662" cy="238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936750" y="2751138"/>
            <a:ext cx="1227138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Gross demand</a:t>
            </a:r>
          </a:p>
          <a:p>
            <a:pPr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slabs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560888" y="2735263"/>
            <a:ext cx="1357312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Gross demand</a:t>
            </a:r>
          </a:p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Hot Strip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564438" y="2762250"/>
            <a:ext cx="12128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Gross demand</a:t>
            </a:r>
          </a:p>
          <a:p>
            <a:pPr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Cold Strip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048000" y="1371600"/>
            <a:ext cx="11938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Net demand</a:t>
            </a:r>
          </a:p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hot strip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019800" y="1393825"/>
            <a:ext cx="11938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Net demand</a:t>
            </a:r>
          </a:p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cold strip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27000" y="1371600"/>
            <a:ext cx="119380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Net demand</a:t>
            </a:r>
          </a:p>
          <a:p>
            <a:pPr algn="r">
              <a:spcBef>
                <a:spcPct val="0"/>
              </a:spcBef>
            </a:pPr>
            <a:r>
              <a:rPr lang="de-DE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for caste</a:t>
            </a:r>
            <a:r>
              <a:rPr lang="de-DE" altLang="zh-CN" sz="1200" dirty="0">
                <a:ea typeface="宋体" pitchFamily="2" charset="-122"/>
              </a:rPr>
              <a:t>r</a:t>
            </a: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 flipH="1">
            <a:off x="762000" y="1843088"/>
            <a:ext cx="1587500" cy="731837"/>
          </a:xfrm>
          <a:prstGeom prst="chevron">
            <a:avLst>
              <a:gd name="adj" fmla="val 2844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Inventory</a:t>
            </a:r>
          </a:p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check</a:t>
            </a: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 flipH="1">
            <a:off x="2209800" y="1844675"/>
            <a:ext cx="1069975" cy="731838"/>
          </a:xfrm>
          <a:prstGeom prst="chevron">
            <a:avLst>
              <a:gd name="adj" fmla="val 30588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Yield</a:t>
            </a:r>
          </a:p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Loss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077912" y="3910013"/>
            <a:ext cx="152753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zh-CN" sz="1600" b="1" i="1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Slab Yard stock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689350" y="3898900"/>
            <a:ext cx="143789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zh-CN" sz="1600" b="1" i="1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Hot strip stock</a:t>
            </a: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6327775" y="3913188"/>
            <a:ext cx="155170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zh-CN" sz="1600" b="1" i="1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Cold strip stock</a:t>
            </a:r>
          </a:p>
        </p:txBody>
      </p:sp>
      <p:pic>
        <p:nvPicPr>
          <p:cNvPr id="40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365500"/>
            <a:ext cx="7127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7337" y="36337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8787" y="36337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6587" y="36337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4387" y="36337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9887" y="346233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4037" y="346233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1837" y="346233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50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8787" y="32908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52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37" y="3290888"/>
            <a:ext cx="179388" cy="177800"/>
          </a:xfrm>
          <a:prstGeom prst="rect">
            <a:avLst/>
          </a:prstGeom>
          <a:solidFill>
            <a:srgbClr val="FFF23F"/>
          </a:solidFill>
          <a:ln w="12700">
            <a:noFill/>
            <a:miter lim="800000"/>
            <a:headEnd/>
            <a:tailEnd/>
          </a:ln>
        </p:spPr>
      </p:pic>
      <p:pic>
        <p:nvPicPr>
          <p:cNvPr id="53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4825" y="36242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6275" y="36242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6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4075" y="36242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1875" y="36242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7375" y="345281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1525" y="345281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9325" y="345281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125" y="32813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6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3281363"/>
            <a:ext cx="179387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7" name="AutoShape 41"/>
          <p:cNvSpPr>
            <a:spLocks noChangeArrowheads="1"/>
          </p:cNvSpPr>
          <p:nvPr/>
        </p:nvSpPr>
        <p:spPr bwMode="auto">
          <a:xfrm flipH="1">
            <a:off x="3505200" y="1847850"/>
            <a:ext cx="1587500" cy="731838"/>
          </a:xfrm>
          <a:prstGeom prst="chevron">
            <a:avLst>
              <a:gd name="adj" fmla="val 2844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 dirty="0">
                <a:ea typeface="宋体" pitchFamily="2" charset="-122"/>
              </a:rPr>
              <a:t>Inventory</a:t>
            </a:r>
          </a:p>
          <a:p>
            <a:pPr marL="88900">
              <a:spcBef>
                <a:spcPct val="0"/>
              </a:spcBef>
            </a:pPr>
            <a:r>
              <a:rPr lang="de-DE" altLang="zh-CN" sz="1600" dirty="0">
                <a:ea typeface="宋体" pitchFamily="2" charset="-122"/>
              </a:rPr>
              <a:t>check</a:t>
            </a:r>
          </a:p>
        </p:txBody>
      </p:sp>
      <p:sp>
        <p:nvSpPr>
          <p:cNvPr id="68" name="AutoShape 42"/>
          <p:cNvSpPr>
            <a:spLocks noChangeArrowheads="1"/>
          </p:cNvSpPr>
          <p:nvPr/>
        </p:nvSpPr>
        <p:spPr bwMode="auto">
          <a:xfrm flipH="1">
            <a:off x="4953000" y="1849438"/>
            <a:ext cx="1055688" cy="731837"/>
          </a:xfrm>
          <a:prstGeom prst="chevron">
            <a:avLst>
              <a:gd name="adj" fmla="val 30588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Yield</a:t>
            </a:r>
          </a:p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Loss</a:t>
            </a:r>
          </a:p>
        </p:txBody>
      </p:sp>
      <p:cxnSp>
        <p:nvCxnSpPr>
          <p:cNvPr id="69" name="AutoShape 43"/>
          <p:cNvCxnSpPr>
            <a:cxnSpLocks noChangeShapeType="1"/>
          </p:cNvCxnSpPr>
          <p:nvPr/>
        </p:nvCxnSpPr>
        <p:spPr bwMode="auto">
          <a:xfrm flipH="1" flipV="1">
            <a:off x="5805488" y="2217738"/>
            <a:ext cx="77152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" name="AutoShape 44"/>
          <p:cNvSpPr>
            <a:spLocks noChangeArrowheads="1"/>
          </p:cNvSpPr>
          <p:nvPr/>
        </p:nvSpPr>
        <p:spPr bwMode="auto">
          <a:xfrm flipH="1">
            <a:off x="6324600" y="1855788"/>
            <a:ext cx="1524000" cy="731837"/>
          </a:xfrm>
          <a:prstGeom prst="chevron">
            <a:avLst>
              <a:gd name="adj" fmla="val 2844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 dirty="0">
                <a:ea typeface="宋体" pitchFamily="2" charset="-122"/>
              </a:rPr>
              <a:t>Inventory</a:t>
            </a:r>
          </a:p>
          <a:p>
            <a:pPr marL="88900">
              <a:spcBef>
                <a:spcPct val="0"/>
              </a:spcBef>
            </a:pPr>
            <a:r>
              <a:rPr lang="de-DE" altLang="zh-CN" sz="1600" dirty="0">
                <a:ea typeface="宋体" pitchFamily="2" charset="-122"/>
              </a:rPr>
              <a:t>check</a:t>
            </a:r>
          </a:p>
        </p:txBody>
      </p:sp>
      <p:sp>
        <p:nvSpPr>
          <p:cNvPr id="71" name="AutoShape 45"/>
          <p:cNvSpPr>
            <a:spLocks noChangeArrowheads="1"/>
          </p:cNvSpPr>
          <p:nvPr/>
        </p:nvSpPr>
        <p:spPr bwMode="auto">
          <a:xfrm flipH="1">
            <a:off x="7696199" y="1857375"/>
            <a:ext cx="1066800" cy="731838"/>
          </a:xfrm>
          <a:prstGeom prst="chevron">
            <a:avLst>
              <a:gd name="adj" fmla="val 30588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Yield</a:t>
            </a:r>
          </a:p>
          <a:p>
            <a:pPr marL="88900">
              <a:spcBef>
                <a:spcPct val="0"/>
              </a:spcBef>
            </a:pPr>
            <a:r>
              <a:rPr lang="de-DE" altLang="zh-CN" sz="1600">
                <a:ea typeface="宋体" pitchFamily="2" charset="-122"/>
              </a:rPr>
              <a:t>Loss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2"/>
          <p:cNvSpPr>
            <a:spLocks noChangeAspect="1" noChangeArrowheads="1"/>
          </p:cNvSpPr>
          <p:nvPr/>
        </p:nvSpPr>
        <p:spPr bwMode="auto">
          <a:xfrm>
            <a:off x="152400" y="2819400"/>
            <a:ext cx="8763000" cy="1263615"/>
          </a:xfrm>
          <a:prstGeom prst="rect">
            <a:avLst/>
          </a:prstGeom>
          <a:solidFill>
            <a:srgbClr val="7030A0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endParaRPr lang="de-AT" noProof="1"/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33917" y="228600"/>
            <a:ext cx="8895190" cy="723172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Data Warehouse</a:t>
            </a: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1143000"/>
            <a:ext cx="2101401" cy="1650752"/>
          </a:xfrm>
          <a:prstGeom prst="rect">
            <a:avLst/>
          </a:prstGeom>
          <a:noFill/>
        </p:spPr>
      </p:pic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1752600" y="4864951"/>
            <a:ext cx="1828800" cy="140608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6576" tIns="48287" rIns="96576" bIns="48287" anchor="ctr"/>
          <a:lstStyle/>
          <a:p>
            <a:pPr algn="ctr" defTabSz="804863">
              <a:spcBef>
                <a:spcPct val="0"/>
              </a:spcBef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algn="ctr" defTabSz="804863">
              <a:spcBef>
                <a:spcPct val="0"/>
              </a:spcBef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Operational</a:t>
            </a:r>
          </a:p>
          <a:p>
            <a:pPr algn="ctr" defTabSz="804863">
              <a:spcBef>
                <a:spcPct val="0"/>
              </a:spcBef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Database Entry: </a:t>
            </a:r>
          </a:p>
          <a:p>
            <a:pPr algn="ctr" defTabSz="804863">
              <a:spcBef>
                <a:spcPct val="0"/>
              </a:spcBef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 / Manual</a:t>
            </a:r>
          </a:p>
        </p:txBody>
      </p: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143000"/>
            <a:ext cx="2203152" cy="168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2" name="AutoShape 9"/>
          <p:cNvSpPr>
            <a:spLocks noChangeArrowheads="1"/>
          </p:cNvSpPr>
          <p:nvPr/>
        </p:nvSpPr>
        <p:spPr bwMode="auto">
          <a:xfrm>
            <a:off x="4267200" y="4911408"/>
            <a:ext cx="1958300" cy="13596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6576" tIns="48287" rIns="96576" bIns="48287" anchor="ctr"/>
          <a:lstStyle/>
          <a:p>
            <a:pPr algn="ctr" defTabSz="804863">
              <a:spcBef>
                <a:spcPct val="0"/>
              </a:spcBef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Technical</a:t>
            </a:r>
          </a:p>
          <a:p>
            <a:pPr algn="ctr" defTabSz="804863">
              <a:spcBef>
                <a:spcPct val="0"/>
              </a:spcBef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 Warehouse</a:t>
            </a:r>
          </a:p>
        </p:txBody>
      </p:sp>
      <p:sp>
        <p:nvSpPr>
          <p:cNvPr id="73" name="AutoShape 10"/>
          <p:cNvSpPr>
            <a:spLocks noChangeArrowheads="1"/>
          </p:cNvSpPr>
          <p:nvPr/>
        </p:nvSpPr>
        <p:spPr bwMode="auto">
          <a:xfrm rot="20687953">
            <a:off x="6367069" y="5134399"/>
            <a:ext cx="625259" cy="284933"/>
          </a:xfrm>
          <a:prstGeom prst="leftArrow">
            <a:avLst>
              <a:gd name="adj1" fmla="val 50000"/>
              <a:gd name="adj2" fmla="val 57609"/>
            </a:avLst>
          </a:prstGeom>
          <a:noFill/>
          <a:ln w="381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74" name="AutoShape 11"/>
          <p:cNvSpPr>
            <a:spLocks noChangeArrowheads="1"/>
          </p:cNvSpPr>
          <p:nvPr/>
        </p:nvSpPr>
        <p:spPr bwMode="auto">
          <a:xfrm rot="980891">
            <a:off x="6402461" y="5852925"/>
            <a:ext cx="625259" cy="284933"/>
          </a:xfrm>
          <a:prstGeom prst="leftArrow">
            <a:avLst>
              <a:gd name="adj1" fmla="val 50000"/>
              <a:gd name="adj2" fmla="val 57609"/>
            </a:avLst>
          </a:prstGeom>
          <a:noFill/>
          <a:ln w="381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143000"/>
            <a:ext cx="1987851" cy="16693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6" name="Picture 13" descr="GUI Stammdaten Prozesschrit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143000"/>
            <a:ext cx="2110249" cy="16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AutoShape 14"/>
          <p:cNvSpPr>
            <a:spLocks noChangeArrowheads="1"/>
          </p:cNvSpPr>
          <p:nvPr/>
        </p:nvSpPr>
        <p:spPr bwMode="auto">
          <a:xfrm>
            <a:off x="3618347" y="5486400"/>
            <a:ext cx="648853" cy="297321"/>
          </a:xfrm>
          <a:prstGeom prst="rightArrow">
            <a:avLst>
              <a:gd name="adj1" fmla="val 50000"/>
              <a:gd name="adj2" fmla="val 57292"/>
            </a:avLst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78" name="AutoShape 15"/>
          <p:cNvSpPr>
            <a:spLocks noChangeArrowheads="1"/>
          </p:cNvSpPr>
          <p:nvPr/>
        </p:nvSpPr>
        <p:spPr bwMode="auto">
          <a:xfrm rot="1785873">
            <a:off x="5423282" y="4031833"/>
            <a:ext cx="294933" cy="730914"/>
          </a:xfrm>
          <a:prstGeom prst="upArrow">
            <a:avLst>
              <a:gd name="adj1" fmla="val 50000"/>
              <a:gd name="adj2" fmla="val 59000"/>
            </a:avLst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79" name="AutoShape 16"/>
          <p:cNvSpPr>
            <a:spLocks noChangeArrowheads="1"/>
          </p:cNvSpPr>
          <p:nvPr/>
        </p:nvSpPr>
        <p:spPr bwMode="auto">
          <a:xfrm rot="3359395">
            <a:off x="6354520" y="3998180"/>
            <a:ext cx="309710" cy="974755"/>
          </a:xfrm>
          <a:prstGeom prst="upArrow">
            <a:avLst>
              <a:gd name="adj1" fmla="val 50000"/>
              <a:gd name="adj2" fmla="val 82625"/>
            </a:avLst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80" name="AutoShape 17"/>
          <p:cNvSpPr>
            <a:spLocks noChangeArrowheads="1"/>
          </p:cNvSpPr>
          <p:nvPr/>
        </p:nvSpPr>
        <p:spPr bwMode="auto">
          <a:xfrm rot="19814127" flipH="1">
            <a:off x="4562077" y="4031833"/>
            <a:ext cx="294933" cy="730914"/>
          </a:xfrm>
          <a:prstGeom prst="upArrow">
            <a:avLst>
              <a:gd name="adj1" fmla="val 50000"/>
              <a:gd name="adj2" fmla="val 59000"/>
            </a:avLst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 rot="18240605" flipH="1">
            <a:off x="3534957" y="3998180"/>
            <a:ext cx="309710" cy="974755"/>
          </a:xfrm>
          <a:prstGeom prst="upArrow">
            <a:avLst>
              <a:gd name="adj1" fmla="val 50000"/>
              <a:gd name="adj2" fmla="val 82625"/>
            </a:avLst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endParaRPr lang="en-GB" dirty="0"/>
          </a:p>
        </p:txBody>
      </p:sp>
      <p:sp>
        <p:nvSpPr>
          <p:cNvPr id="82" name="Text Box 19"/>
          <p:cNvSpPr txBox="1">
            <a:spLocks noChangeAspect="1" noChangeArrowheads="1"/>
          </p:cNvSpPr>
          <p:nvPr/>
        </p:nvSpPr>
        <p:spPr bwMode="auto">
          <a:xfrm>
            <a:off x="228599" y="2971800"/>
            <a:ext cx="8610601" cy="6116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>
              <a:spcBef>
                <a:spcPct val="0"/>
              </a:spcBef>
              <a:tabLst>
                <a:tab pos="182563" algn="l"/>
                <a:tab pos="2693988" algn="l"/>
                <a:tab pos="5108575" algn="l"/>
                <a:tab pos="7265988" algn="l"/>
              </a:tabLst>
            </a:pPr>
            <a:r>
              <a:rPr lang="en-US" dirty="0"/>
              <a:t>	</a:t>
            </a:r>
            <a:r>
              <a:rPr lang="en-US" b="1" dirty="0">
                <a:solidFill>
                  <a:srgbClr val="00B0F0"/>
                </a:solidFill>
              </a:rPr>
              <a:t>Reports 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/>
              <a:t>           </a:t>
            </a:r>
            <a:r>
              <a:rPr lang="en-US" b="1" dirty="0">
                <a:solidFill>
                  <a:srgbClr val="00B0F0"/>
                </a:solidFill>
              </a:rPr>
              <a:t>Quality Analysis      Historians       Management</a:t>
            </a:r>
          </a:p>
          <a:p>
            <a:pPr>
              <a:spcBef>
                <a:spcPct val="0"/>
              </a:spcBef>
              <a:tabLst>
                <a:tab pos="182563" algn="l"/>
                <a:tab pos="2693988" algn="l"/>
                <a:tab pos="5108575" algn="l"/>
                <a:tab pos="7265988" algn="l"/>
              </a:tabLst>
            </a:pPr>
            <a:r>
              <a:rPr lang="en-US" b="1" dirty="0">
                <a:solidFill>
                  <a:srgbClr val="00B0F0"/>
                </a:solidFill>
              </a:rPr>
              <a:t>			                     Information</a:t>
            </a:r>
          </a:p>
          <a:p>
            <a:pPr>
              <a:spcBef>
                <a:spcPct val="0"/>
              </a:spcBef>
              <a:tabLst>
                <a:tab pos="182563" algn="l"/>
                <a:tab pos="2693988" algn="l"/>
                <a:tab pos="5108575" algn="l"/>
                <a:tab pos="7265988" algn="l"/>
              </a:tabLst>
            </a:pPr>
            <a:r>
              <a:rPr lang="en-US" b="1" dirty="0">
                <a:solidFill>
                  <a:srgbClr val="00B0F0"/>
                </a:solidFill>
              </a:rPr>
              <a:t>				</a:t>
            </a:r>
          </a:p>
          <a:p>
            <a:pPr>
              <a:spcBef>
                <a:spcPct val="0"/>
              </a:spcBef>
              <a:tabLst>
                <a:tab pos="182563" algn="l"/>
                <a:tab pos="2693988" algn="l"/>
                <a:tab pos="5108575" algn="l"/>
                <a:tab pos="7265988" algn="l"/>
              </a:tabLst>
            </a:pPr>
            <a:r>
              <a:rPr lang="en-US" dirty="0"/>
              <a:t>	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196749" y="3603607"/>
            <a:ext cx="775489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pic>
        <p:nvPicPr>
          <p:cNvPr id="23" name="Picture 21" descr="j04338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953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239000" y="42672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 SQL / Oracle Data Base 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 flipH="1">
            <a:off x="304800" y="4879975"/>
            <a:ext cx="1216025" cy="1292225"/>
            <a:chOff x="1298" y="920"/>
            <a:chExt cx="540" cy="540"/>
          </a:xfrm>
        </p:grpSpPr>
        <p:pic>
          <p:nvPicPr>
            <p:cNvPr id="26" name="Picture 13" descr="j043394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8" y="92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373" y="1087"/>
              <a:ext cx="1" cy="1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endParaRPr lang="en-US" b="1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Integration with IBA System through Fast Data Network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939" y="1371600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</a:rPr>
              <a:t>Acquire Data from Any Source of Controller or PLC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</a:rPr>
              <a:t>Record Data On-Line in the Data Base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</a:rPr>
              <a:t>Analyze Data for “Fault or Event Log”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</a:rPr>
              <a:t>Derive information and Generate Tailored made Report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54081"/>
            <a:ext cx="4909429" cy="3013319"/>
          </a:xfrm>
          <a:prstGeom prst="rect">
            <a:avLst/>
          </a:prstGeom>
        </p:spPr>
      </p:pic>
      <p:pic>
        <p:nvPicPr>
          <p:cNvPr id="9" name="Picture 2" descr="Hasil gambar untuk web based mobile application development framew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2416" y="2854081"/>
            <a:ext cx="4616952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1D, 2D &amp; QR Code and Bar Code Reader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1665028"/>
            <a:ext cx="6972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solution for barcode scanners that read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1D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2D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QR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codes, and barcode readers that are compatible with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iPhone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iPad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Android</a:t>
            </a: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devices. </a:t>
            </a:r>
          </a:p>
          <a:p>
            <a:endParaRPr lang="en-IN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Coil or Slab ID (Chemistry / information) will be integrated to MES or SAP System</a:t>
            </a:r>
          </a:p>
          <a:p>
            <a:endParaRPr lang="en-IN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Slab or Coil Yard Data Base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b="1" dirty="0">
              <a:solidFill>
                <a:srgbClr val="FFC000"/>
              </a:solidFill>
              <a:latin typeface="Open Sans"/>
            </a:endParaRPr>
          </a:p>
          <a:p>
            <a:endParaRPr lang="en-IN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Symbol LS3408 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625383"/>
            <a:ext cx="895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775" y="3595816"/>
            <a:ext cx="2078935" cy="85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4517463"/>
            <a:ext cx="4724400" cy="218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1150" y="4482552"/>
            <a:ext cx="3323250" cy="22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-47625" y="4114088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Data Base Management System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657" y="1134809"/>
            <a:ext cx="2000264" cy="178595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657" y="227781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Data Warehouse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953" y="1134809"/>
            <a:ext cx="2000264" cy="178595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53" y="2277817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History Analysis 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Report 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9797" y="1134809"/>
            <a:ext cx="2000264" cy="178595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09797" y="227781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Grade Database Management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375" y="1134809"/>
            <a:ext cx="2071702" cy="1785950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24375" y="227781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Product Definition Management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657" y="3135073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6657" y="420664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Production Planning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9797" y="3135073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09797" y="420664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Slab Yard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Utility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4375" y="3135073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24375" y="420664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Production Dashboard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4175" y="3135073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34175" y="420664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Order Process Dashboard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9797" y="5063899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09797" y="613546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Indonesian Language Pack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4375" y="5063899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24375" y="613546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Cloud Implementation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400" y="5029200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" y="610077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Process Email Alarm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4175" y="5063899"/>
            <a:ext cx="2000264" cy="1714512"/>
          </a:xfrm>
          <a:prstGeom prst="rect">
            <a:avLst/>
          </a:prstGeom>
          <a:ln/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34175" y="613546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PPIC Automation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Scheduling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57" y="1134809"/>
            <a:ext cx="20002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 descr="Image result for steel grade ch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9797" y="1134809"/>
            <a:ext cx="2000264" cy="1143007"/>
          </a:xfrm>
          <a:prstGeom prst="rect">
            <a:avLst/>
          </a:prstGeom>
          <a:noFill/>
        </p:spPr>
      </p:pic>
      <p:pic>
        <p:nvPicPr>
          <p:cNvPr id="35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24375" y="1134808"/>
            <a:ext cx="207170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 descr="Image result for chart tool analysis too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8953" y="1134810"/>
            <a:ext cx="2000264" cy="1143007"/>
          </a:xfrm>
          <a:prstGeom prst="rect">
            <a:avLst/>
          </a:prstGeom>
          <a:noFill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657" y="3135073"/>
            <a:ext cx="2000263" cy="10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9797" y="3135073"/>
            <a:ext cx="2000264" cy="10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4175" y="3135073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75" y="3135074"/>
            <a:ext cx="200026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3" descr="Image result for EMAI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029200"/>
            <a:ext cx="2000264" cy="1077537"/>
          </a:xfrm>
          <a:prstGeom prst="rect">
            <a:avLst/>
          </a:prstGeom>
          <a:noFill/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09798" y="5063899"/>
            <a:ext cx="2000263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24375" y="5063900"/>
            <a:ext cx="2000264" cy="11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34175" y="5063899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203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Product Sample Test Report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Production Report (Ton / Hr)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80771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944444"/>
            <a:ext cx="8458200" cy="49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Coil Yard &amp;  Plate and Quality Control with Material Test Certificate (MTC</a:t>
            </a:r>
            <a:r>
              <a:rPr lang="en-US" sz="3200" dirty="0">
                <a:solidFill>
                  <a:srgbClr val="FFC000"/>
                </a:solidFill>
              </a:rPr>
              <a:t>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0136"/>
            <a:ext cx="8305800" cy="49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4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5"/>
          <p:cNvSpPr txBox="1">
            <a:spLocks noChangeAspect="1" noChangeArrowheads="1"/>
          </p:cNvSpPr>
          <p:nvPr/>
        </p:nvSpPr>
        <p:spPr bwMode="auto">
          <a:xfrm>
            <a:off x="3200400" y="6096000"/>
            <a:ext cx="5656263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2800" b="1" i="1" dirty="0">
                <a:latin typeface="Arial" pitchFamily="34" charset="0"/>
                <a:cs typeface="Arial" pitchFamily="34" charset="0"/>
              </a:rPr>
              <a:t>SOLUTION OF COMPLEXITY</a:t>
            </a:r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 rot="-5400000">
            <a:off x="2471738" y="-963613"/>
            <a:ext cx="4076700" cy="8461375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4724400" y="2286000"/>
            <a:ext cx="424904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14338" indent="-414338" defTabSz="11033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High-end control systems</a:t>
            </a:r>
          </a:p>
          <a:p>
            <a:pPr marL="414338" indent="-414338" defTabSz="11033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Independent</a:t>
            </a:r>
          </a:p>
          <a:p>
            <a:pPr marL="414338" indent="-414338" defTabSz="11033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Innovative technology</a:t>
            </a:r>
          </a:p>
          <a:p>
            <a:pPr marL="414338" indent="-414338" defTabSz="1103313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Complete Systems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33600" y="2971800"/>
            <a:ext cx="244137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b="1" dirty="0"/>
              <a:t>VERTICAL MARKET</a:t>
            </a:r>
            <a:br>
              <a:rPr lang="en-GB" b="1" dirty="0"/>
            </a:br>
            <a:r>
              <a:rPr lang="en-GB" b="1" dirty="0"/>
              <a:t>SOLUTIONS</a:t>
            </a:r>
          </a:p>
          <a:p>
            <a:pPr algn="ctr">
              <a:spcBef>
                <a:spcPct val="0"/>
              </a:spcBef>
            </a:pPr>
            <a:r>
              <a:rPr lang="en-GB" b="1" dirty="0"/>
              <a:t>(MES)</a:t>
            </a: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152400" y="912813"/>
            <a:ext cx="5257801" cy="2125662"/>
          </a:xfrm>
          <a:custGeom>
            <a:avLst/>
            <a:gdLst>
              <a:gd name="T0" fmla="*/ 0 w 3038"/>
              <a:gd name="T1" fmla="*/ 0 h 1339"/>
              <a:gd name="T2" fmla="*/ 0 w 3038"/>
              <a:gd name="T3" fmla="*/ 2147483647 h 1339"/>
              <a:gd name="T4" fmla="*/ 2147483647 w 3038"/>
              <a:gd name="T5" fmla="*/ 2147483647 h 1339"/>
              <a:gd name="T6" fmla="*/ 2147483647 w 3038"/>
              <a:gd name="T7" fmla="*/ 0 h 1339"/>
              <a:gd name="T8" fmla="*/ 0 w 3038"/>
              <a:gd name="T9" fmla="*/ 0 h 1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8"/>
              <a:gd name="T16" fmla="*/ 0 h 1339"/>
              <a:gd name="T17" fmla="*/ 3038 w 3038"/>
              <a:gd name="T18" fmla="*/ 1339 h 1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8" h="1339">
                <a:moveTo>
                  <a:pt x="0" y="0"/>
                </a:moveTo>
                <a:lnTo>
                  <a:pt x="0" y="1339"/>
                </a:lnTo>
                <a:lnTo>
                  <a:pt x="3038" y="606"/>
                </a:lnTo>
                <a:lnTo>
                  <a:pt x="30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B58C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38137" y="1090613"/>
            <a:ext cx="4611688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b="1" i="1" dirty="0">
                <a:solidFill>
                  <a:srgbClr val="FF0000"/>
                </a:solidFill>
              </a:rPr>
              <a:t>Enterprise Resource Planning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C00000"/>
                </a:solidFill>
              </a:rPr>
              <a:t>(Information to Top Management)</a:t>
            </a:r>
          </a:p>
          <a:p>
            <a:pPr>
              <a:spcBef>
                <a:spcPct val="0"/>
              </a:spcBef>
            </a:pPr>
            <a:endParaRPr lang="en-GB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FF0000"/>
                </a:solidFill>
              </a:rPr>
              <a:t>ERP / SAP/ MES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FF0000"/>
                </a:solidFill>
              </a:rPr>
              <a:t>Oracle Database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152401" y="3382110"/>
            <a:ext cx="5257800" cy="2419507"/>
          </a:xfrm>
          <a:custGeom>
            <a:avLst/>
            <a:gdLst>
              <a:gd name="T0" fmla="*/ 0 w 3038"/>
              <a:gd name="T1" fmla="*/ 2147483647 h 1339"/>
              <a:gd name="T2" fmla="*/ 0 w 3038"/>
              <a:gd name="T3" fmla="*/ 0 h 1339"/>
              <a:gd name="T4" fmla="*/ 2147483647 w 3038"/>
              <a:gd name="T5" fmla="*/ 2147483647 h 1339"/>
              <a:gd name="T6" fmla="*/ 2147483647 w 3038"/>
              <a:gd name="T7" fmla="*/ 2147483647 h 1339"/>
              <a:gd name="T8" fmla="*/ 0 w 3038"/>
              <a:gd name="T9" fmla="*/ 2147483647 h 1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8"/>
              <a:gd name="T16" fmla="*/ 0 h 1339"/>
              <a:gd name="T17" fmla="*/ 3038 w 3038"/>
              <a:gd name="T18" fmla="*/ 1339 h 1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8" h="1339">
                <a:moveTo>
                  <a:pt x="0" y="1339"/>
                </a:moveTo>
                <a:lnTo>
                  <a:pt x="0" y="0"/>
                </a:lnTo>
                <a:lnTo>
                  <a:pt x="3037" y="738"/>
                </a:lnTo>
                <a:lnTo>
                  <a:pt x="3038" y="1339"/>
                </a:lnTo>
                <a:lnTo>
                  <a:pt x="0" y="1339"/>
                </a:lnTo>
                <a:close/>
              </a:path>
            </a:pathLst>
          </a:custGeom>
          <a:solidFill>
            <a:srgbClr val="C7DFB7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22262" y="3917950"/>
            <a:ext cx="565785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b="1" i="1" dirty="0">
                <a:solidFill>
                  <a:srgbClr val="0070C0"/>
                </a:solidFill>
              </a:rPr>
              <a:t>Automation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0070C0"/>
                </a:solidFill>
              </a:rPr>
              <a:t>(Level-1 &amp; 2)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00B0F0"/>
                </a:solidFill>
              </a:rPr>
              <a:t>Siemens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FF0000"/>
                </a:solidFill>
              </a:rPr>
              <a:t>ABB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00B050"/>
                </a:solidFill>
              </a:rPr>
              <a:t>Schneider-Electric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C00000"/>
                </a:solidFill>
              </a:rPr>
              <a:t>Rockwell Automation</a:t>
            </a:r>
          </a:p>
          <a:p>
            <a:pPr>
              <a:spcBef>
                <a:spcPct val="0"/>
              </a:spcBef>
            </a:pPr>
            <a:r>
              <a:rPr lang="en-GB" b="1" dirty="0">
                <a:solidFill>
                  <a:srgbClr val="C00000"/>
                </a:solidFill>
              </a:rPr>
              <a:t>Honeywell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Coil Yard &amp; Plate Stock and Quality Control with Material Test Certificate (MTC) </a:t>
            </a:r>
          </a:p>
          <a:p>
            <a:endParaRPr lang="en-US" sz="20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44444"/>
            <a:ext cx="8458200" cy="50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97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Coil Yard &amp;  Plate Stock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8534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26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 Stock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" y="1060137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32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143000"/>
            <a:ext cx="8458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345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0138"/>
            <a:ext cx="8458200" cy="49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13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0137"/>
            <a:ext cx="8458200" cy="46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95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0137"/>
            <a:ext cx="8458200" cy="47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86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Data Base Management System for Slab Yard, Plate and Quality Control with Material Test Certificate (MTC)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44444"/>
            <a:ext cx="8458200" cy="484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16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Device Independent Application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906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990600"/>
            <a:ext cx="236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58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Global Probability </a:t>
            </a:r>
          </a:p>
          <a:p>
            <a:endParaRPr lang="en-US" sz="3200" b="1" kern="0" dirty="0">
              <a:solidFill>
                <a:srgbClr val="0070C0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124200"/>
            <a:ext cx="847090" cy="9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Picture 38" descr="Hasil gambar untuk Web based Autom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322" y="1066800"/>
            <a:ext cx="4098878" cy="5181600"/>
          </a:xfrm>
          <a:prstGeom prst="rect">
            <a:avLst/>
          </a:prstGeom>
          <a:noFill/>
        </p:spPr>
      </p:pic>
      <p:pic>
        <p:nvPicPr>
          <p:cNvPr id="55298" name="Picture 2" descr="Hasil gambar untuk web based mobile application development framewo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657600"/>
            <a:ext cx="5448300" cy="3495675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295400"/>
            <a:ext cx="784860" cy="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We are a Solution Provider........ </a:t>
            </a:r>
            <a:br>
              <a:rPr lang="en-GB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	“ROI” is our satisfaction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304800" y="1371600"/>
            <a:ext cx="3124200" cy="3352800"/>
          </a:xfrm>
        </p:spPr>
        <p:txBody>
          <a:bodyPr>
            <a:noAutofit/>
          </a:bodyPr>
          <a:lstStyle/>
          <a:p>
            <a:pPr marL="0" lvl="0" indent="0" defTabSz="800100">
              <a:lnSpc>
                <a:spcPct val="120000"/>
              </a:lnSpc>
              <a:spcBef>
                <a:spcPct val="40000"/>
              </a:spcBef>
              <a:buSzPct val="80000"/>
              <a:tabLst>
                <a:tab pos="285750" algn="l"/>
                <a:tab pos="287338" algn="l"/>
                <a:tab pos="857250" algn="l"/>
                <a:tab pos="1143000" algn="l"/>
                <a:tab pos="1428750" algn="l"/>
              </a:tabLst>
              <a:defRPr/>
            </a:pPr>
            <a:r>
              <a:rPr lang="en-GB" sz="240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We value the demands of our Customer’s Benefit &amp; Investment from our combined competence with these THREE key capabilities.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864100" y="1295400"/>
            <a:ext cx="3054350" cy="3024188"/>
          </a:xfrm>
          <a:prstGeom prst="ellipse">
            <a:avLst/>
          </a:prstGeom>
          <a:solidFill>
            <a:srgbClr val="00B050">
              <a:alpha val="50195"/>
            </a:srgbClr>
          </a:solidFill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96580" tIns="48290" rIns="96580" bIns="48290" anchor="ctr"/>
          <a:lstStyle/>
          <a:p>
            <a:pPr algn="ctr" defTabSz="965200">
              <a:spcBef>
                <a:spcPct val="0"/>
              </a:spcBef>
            </a:pPr>
            <a:r>
              <a:rPr lang="en-GB" sz="2200" dirty="0"/>
              <a:t>Customized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&amp; Tailored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Made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Products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16600" y="3603625"/>
            <a:ext cx="3054350" cy="3025775"/>
          </a:xfrm>
          <a:prstGeom prst="ellipse">
            <a:avLst/>
          </a:prstGeom>
          <a:solidFill>
            <a:srgbClr val="0070C0">
              <a:alpha val="50195"/>
            </a:srgbClr>
          </a:solidFill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96580" tIns="48290" rIns="96580" bIns="48290" anchor="ctr"/>
          <a:lstStyle/>
          <a:p>
            <a:pPr algn="ctr" defTabSz="965200">
              <a:spcBef>
                <a:spcPct val="0"/>
              </a:spcBef>
            </a:pPr>
            <a:endParaRPr lang="en-GB" sz="2200" dirty="0"/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     Integration with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     Level-1 &amp; Level-2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   System</a:t>
            </a:r>
          </a:p>
          <a:p>
            <a:pPr algn="ctr" defTabSz="965200">
              <a:spcBef>
                <a:spcPct val="0"/>
              </a:spcBef>
            </a:pPr>
            <a:endParaRPr lang="en-GB" sz="2200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200400" y="3024188"/>
            <a:ext cx="3054350" cy="3022600"/>
          </a:xfrm>
          <a:prstGeom prst="ellipse">
            <a:avLst/>
          </a:prstGeom>
          <a:solidFill>
            <a:srgbClr val="FF0000">
              <a:alpha val="50195"/>
            </a:srgbClr>
          </a:solidFill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96580" tIns="48290" rIns="96580" bIns="48290" anchor="ctr"/>
          <a:lstStyle/>
          <a:p>
            <a:pPr algn="ctr" defTabSz="965200">
              <a:spcBef>
                <a:spcPct val="0"/>
              </a:spcBef>
            </a:pPr>
            <a:r>
              <a:rPr lang="en-GB" sz="2200" dirty="0"/>
              <a:t>Embedded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with </a:t>
            </a:r>
          </a:p>
          <a:p>
            <a:pPr algn="ctr" defTabSz="965200">
              <a:spcBef>
                <a:spcPct val="0"/>
              </a:spcBef>
            </a:pPr>
            <a:r>
              <a:rPr lang="en-GB" sz="2200" dirty="0"/>
              <a:t>Technology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762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What  we do?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17"/>
          </p:nvPr>
        </p:nvSpPr>
        <p:spPr>
          <a:xfrm>
            <a:off x="1143000" y="4999156"/>
            <a:ext cx="70866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Integration with existing ERP / SAP / MES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Product Test Report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Production Management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20"/>
          </p:nvPr>
        </p:nvSpPr>
        <p:spPr>
          <a:xfrm>
            <a:off x="1143000" y="2667000"/>
            <a:ext cx="9067800" cy="609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Material Stock Data Base Management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21"/>
          </p:nvPr>
        </p:nvSpPr>
        <p:spPr>
          <a:xfrm>
            <a:off x="1143000" y="3429000"/>
            <a:ext cx="70866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Material Grade Performance Report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28600"/>
            <a:ext cx="7620000" cy="741363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Production Management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073400" y="2005012"/>
            <a:ext cx="427037" cy="887413"/>
          </a:xfrm>
          <a:prstGeom prst="upDownArrow">
            <a:avLst>
              <a:gd name="adj1" fmla="val 44685"/>
              <a:gd name="adj2" fmla="val 60024"/>
            </a:avLst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-5400000">
            <a:off x="1767681" y="2226469"/>
            <a:ext cx="4476750" cy="23225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-5400000">
            <a:off x="2848768" y="2228056"/>
            <a:ext cx="4478338" cy="2324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rot="-5400000">
            <a:off x="8731" y="2220119"/>
            <a:ext cx="4478337" cy="23241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-5400000">
            <a:off x="4602162" y="2225675"/>
            <a:ext cx="4476750" cy="23241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65587" y="1524000"/>
            <a:ext cx="1497013" cy="350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r>
              <a:rPr lang="en-GB" sz="1600" b="1" dirty="0">
                <a:solidFill>
                  <a:srgbClr val="FF0000"/>
                </a:solidFill>
              </a:rPr>
              <a:t>Procurement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705600" y="1524000"/>
            <a:ext cx="7286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defTabSz="762000" eaLnBrk="1" hangingPunct="1">
              <a:lnSpc>
                <a:spcPct val="87000"/>
              </a:lnSpc>
              <a:spcBef>
                <a:spcPct val="0"/>
              </a:spcBef>
            </a:pPr>
            <a:r>
              <a:rPr lang="en-GB" sz="1600" b="1" dirty="0">
                <a:solidFill>
                  <a:srgbClr val="FF0000"/>
                </a:solidFill>
              </a:rPr>
              <a:t>Sales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768350" y="1911350"/>
            <a:ext cx="7285037" cy="1066800"/>
          </a:xfrm>
          <a:prstGeom prst="leftArrow">
            <a:avLst>
              <a:gd name="adj1" fmla="val 52454"/>
              <a:gd name="adj2" fmla="val 48845"/>
            </a:avLst>
          </a:prstGeom>
          <a:solidFill>
            <a:srgbClr val="C7DFB7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endParaRPr lang="en-US" sz="2000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371600" y="1524000"/>
            <a:ext cx="2209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r>
              <a:rPr lang="en-GB" sz="1600" b="1" dirty="0">
                <a:solidFill>
                  <a:srgbClr val="FF0000"/>
                </a:solidFill>
              </a:rPr>
              <a:t>Production</a:t>
            </a:r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 flipH="1">
            <a:off x="-76200" y="3021012"/>
            <a:ext cx="1216025" cy="1292225"/>
            <a:chOff x="1298" y="920"/>
            <a:chExt cx="540" cy="540"/>
          </a:xfrm>
        </p:grpSpPr>
        <p:pic>
          <p:nvPicPr>
            <p:cNvPr id="25" name="Picture 13" descr="j04339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8" y="92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373" y="1087"/>
              <a:ext cx="1" cy="1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endParaRPr lang="en-US" b="1" dirty="0"/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 flipH="1">
            <a:off x="7977187" y="3032125"/>
            <a:ext cx="1166813" cy="1219200"/>
            <a:chOff x="584" y="1236"/>
            <a:chExt cx="544" cy="544"/>
          </a:xfrm>
        </p:grpSpPr>
        <p:pic>
          <p:nvPicPr>
            <p:cNvPr id="28" name="Picture 16" descr="j04339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84" y="1236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584" y="1607"/>
              <a:ext cx="1" cy="1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endParaRPr lang="en-US" b="1" dirty="0"/>
            </a:p>
          </p:txBody>
        </p:sp>
      </p:grpSp>
      <p:sp>
        <p:nvSpPr>
          <p:cNvPr id="30" name="AutoShape 18"/>
          <p:cNvSpPr>
            <a:spLocks noChangeArrowheads="1"/>
          </p:cNvSpPr>
          <p:nvPr/>
        </p:nvSpPr>
        <p:spPr bwMode="auto">
          <a:xfrm flipH="1">
            <a:off x="1009650" y="4362450"/>
            <a:ext cx="7285037" cy="1066800"/>
          </a:xfrm>
          <a:prstGeom prst="leftArrow">
            <a:avLst>
              <a:gd name="adj1" fmla="val 52454"/>
              <a:gd name="adj2" fmla="val 48845"/>
            </a:avLst>
          </a:prstGeom>
          <a:solidFill>
            <a:srgbClr val="C7DFB7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endParaRPr lang="en-US" sz="2000" dirty="0"/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1565275" y="2386012"/>
            <a:ext cx="5805487" cy="2516188"/>
          </a:xfrm>
          <a:custGeom>
            <a:avLst/>
            <a:gdLst>
              <a:gd name="T0" fmla="*/ 2147483647 w 3669"/>
              <a:gd name="T1" fmla="*/ 0 h 751"/>
              <a:gd name="T2" fmla="*/ 2147483647 w 3669"/>
              <a:gd name="T3" fmla="*/ 0 h 751"/>
              <a:gd name="T4" fmla="*/ 2147483647 w 3669"/>
              <a:gd name="T5" fmla="*/ 2147483647 h 751"/>
              <a:gd name="T6" fmla="*/ 2147483647 w 3669"/>
              <a:gd name="T7" fmla="*/ 2147483647 h 751"/>
              <a:gd name="T8" fmla="*/ 2147483647 w 3669"/>
              <a:gd name="T9" fmla="*/ 2147483647 h 751"/>
              <a:gd name="T10" fmla="*/ 0 w 3669"/>
              <a:gd name="T11" fmla="*/ 2147483647 h 751"/>
              <a:gd name="T12" fmla="*/ 0 w 3669"/>
              <a:gd name="T13" fmla="*/ 2147483647 h 751"/>
              <a:gd name="T14" fmla="*/ 2147483647 w 3669"/>
              <a:gd name="T15" fmla="*/ 2147483647 h 751"/>
              <a:gd name="T16" fmla="*/ 2147483647 w 3669"/>
              <a:gd name="T17" fmla="*/ 2147483647 h 751"/>
              <a:gd name="T18" fmla="*/ 2147483647 w 3669"/>
              <a:gd name="T19" fmla="*/ 2147483647 h 751"/>
              <a:gd name="T20" fmla="*/ 2147483647 w 3669"/>
              <a:gd name="T21" fmla="*/ 2147483647 h 7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69"/>
              <a:gd name="T34" fmla="*/ 0 h 751"/>
              <a:gd name="T35" fmla="*/ 3669 w 3669"/>
              <a:gd name="T36" fmla="*/ 751 h 7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69" h="751">
                <a:moveTo>
                  <a:pt x="3669" y="0"/>
                </a:moveTo>
                <a:lnTo>
                  <a:pt x="263" y="0"/>
                </a:lnTo>
                <a:lnTo>
                  <a:pt x="150" y="31"/>
                </a:lnTo>
                <a:lnTo>
                  <a:pt x="75" y="113"/>
                </a:lnTo>
                <a:lnTo>
                  <a:pt x="25" y="219"/>
                </a:lnTo>
                <a:lnTo>
                  <a:pt x="0" y="351"/>
                </a:lnTo>
                <a:lnTo>
                  <a:pt x="0" y="470"/>
                </a:lnTo>
                <a:lnTo>
                  <a:pt x="43" y="614"/>
                </a:lnTo>
                <a:lnTo>
                  <a:pt x="119" y="701"/>
                </a:lnTo>
                <a:lnTo>
                  <a:pt x="225" y="751"/>
                </a:lnTo>
                <a:lnTo>
                  <a:pt x="3662" y="751"/>
                </a:lnTo>
              </a:path>
            </a:pathLst>
          </a:custGeom>
          <a:noFill/>
          <a:ln w="57150">
            <a:solidFill>
              <a:schemeClr val="accent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3375025" y="2289175"/>
            <a:ext cx="2960687" cy="215900"/>
          </a:xfrm>
          <a:prstGeom prst="rect">
            <a:avLst/>
          </a:prstGeom>
          <a:solidFill>
            <a:srgbClr val="C7DFB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r>
              <a:rPr lang="en-GB" b="1" dirty="0"/>
              <a:t>Supply Chain Planning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189287" y="4765675"/>
            <a:ext cx="3135313" cy="279400"/>
          </a:xfrm>
          <a:prstGeom prst="rect">
            <a:avLst/>
          </a:prstGeom>
          <a:solidFill>
            <a:srgbClr val="C7DFB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 algn="ctr" defTabSz="762000" eaLnBrk="1" hangingPunct="1">
              <a:lnSpc>
                <a:spcPct val="87000"/>
              </a:lnSpc>
              <a:spcBef>
                <a:spcPct val="0"/>
              </a:spcBef>
            </a:pPr>
            <a:r>
              <a:rPr lang="en-GB" b="1" dirty="0"/>
              <a:t>Supply Chain Execution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2441575" y="2620962"/>
            <a:ext cx="4124325" cy="20907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41176"/>
                  <a:invGamma/>
                  <a:alpha val="89999"/>
                </a:schemeClr>
              </a:gs>
              <a:gs pos="100000">
                <a:schemeClr val="accent1">
                  <a:alpha val="74001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lIns="0" tIns="0" rIns="0" bIns="0" anchor="ctr"/>
          <a:lstStyle/>
          <a:p>
            <a:pPr algn="ctr" defTabSz="762000" eaLnBrk="1" hangingPunct="1">
              <a:spcBef>
                <a:spcPct val="0"/>
              </a:spcBef>
              <a:defRPr/>
            </a:pPr>
            <a:r>
              <a:rPr lang="en-GB" sz="2400" b="1" dirty="0"/>
              <a:t>Production</a:t>
            </a:r>
          </a:p>
          <a:p>
            <a:pPr algn="ctr" defTabSz="762000" eaLnBrk="1" hangingPunct="1">
              <a:spcBef>
                <a:spcPct val="0"/>
              </a:spcBef>
              <a:defRPr/>
            </a:pPr>
            <a:r>
              <a:rPr lang="en-GB" sz="2400" b="1" dirty="0"/>
              <a:t>Management</a:t>
            </a: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6530975" y="2589212"/>
            <a:ext cx="757237" cy="2157413"/>
          </a:xfrm>
          <a:prstGeom prst="upDownArrow">
            <a:avLst>
              <a:gd name="adj1" fmla="val 34593"/>
              <a:gd name="adj2" fmla="val 59250"/>
            </a:avLst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dirty="0"/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>
            <a:off x="1755775" y="2576512"/>
            <a:ext cx="757237" cy="2157413"/>
          </a:xfrm>
          <a:prstGeom prst="upDownArrow">
            <a:avLst>
              <a:gd name="adj1" fmla="val 34593"/>
              <a:gd name="adj2" fmla="val 59250"/>
            </a:avLst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dirty="0"/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4117975" y="4186237"/>
            <a:ext cx="712787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2400" b="1" dirty="0">
                <a:solidFill>
                  <a:srgbClr val="D8E6EA"/>
                </a:solidFill>
                <a:ea typeface="宋体" pitchFamily="2" charset="-122"/>
              </a:rPr>
              <a:t>MES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191000" y="2903537"/>
            <a:ext cx="6780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2400" b="1" dirty="0">
                <a:solidFill>
                  <a:srgbClr val="D8E6EA"/>
                </a:solidFill>
                <a:ea typeface="宋体" pitchFamily="2" charset="-122"/>
              </a:rPr>
              <a:t>MIS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7620000" cy="741363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Supply Chain Management</a:t>
            </a:r>
          </a:p>
        </p:txBody>
      </p:sp>
      <p:grpSp>
        <p:nvGrpSpPr>
          <p:cNvPr id="51" name="Rounded Rectangle 14"/>
          <p:cNvGrpSpPr>
            <a:grpSpLocks/>
          </p:cNvGrpSpPr>
          <p:nvPr/>
        </p:nvGrpSpPr>
        <p:grpSpPr bwMode="auto">
          <a:xfrm>
            <a:off x="5219700" y="2330450"/>
            <a:ext cx="3086100" cy="2089150"/>
            <a:chOff x="3587" y="2346"/>
            <a:chExt cx="2941" cy="1198"/>
          </a:xfrm>
          <a:solidFill>
            <a:srgbClr val="92D050"/>
          </a:solidFill>
        </p:grpSpPr>
        <p:pic>
          <p:nvPicPr>
            <p:cNvPr id="52" name="Rounded Rectangle 1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7" y="2346"/>
              <a:ext cx="2941" cy="1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3" name="Text Box 66"/>
            <p:cNvSpPr txBox="1">
              <a:spLocks noChangeArrowheads="1"/>
            </p:cNvSpPr>
            <p:nvPr/>
          </p:nvSpPr>
          <p:spPr bwMode="auto">
            <a:xfrm>
              <a:off x="3680" y="2425"/>
              <a:ext cx="2760" cy="101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05357" tIns="0" rIns="105357" bIns="52679"/>
            <a:lstStyle/>
            <a:p>
              <a:pPr>
                <a:spcBef>
                  <a:spcPct val="0"/>
                </a:spcBef>
              </a:pPr>
              <a:r>
                <a:rPr lang="en-GB" sz="1400" b="1" dirty="0">
                  <a:solidFill>
                    <a:srgbClr val="FFFFFF"/>
                  </a:solidFill>
                  <a:cs typeface="Arial" charset="0"/>
                </a:rPr>
                <a:t>Production Planning</a:t>
              </a:r>
            </a:p>
          </p:txBody>
        </p:sp>
      </p:grpSp>
      <p:grpSp>
        <p:nvGrpSpPr>
          <p:cNvPr id="54" name="Rounded Rectangle 14"/>
          <p:cNvGrpSpPr>
            <a:grpSpLocks/>
          </p:cNvGrpSpPr>
          <p:nvPr/>
        </p:nvGrpSpPr>
        <p:grpSpPr bwMode="auto">
          <a:xfrm>
            <a:off x="665162" y="2316162"/>
            <a:ext cx="4505325" cy="2103438"/>
            <a:chOff x="718" y="2346"/>
            <a:chExt cx="2838" cy="1229"/>
          </a:xfrm>
        </p:grpSpPr>
        <p:pic>
          <p:nvPicPr>
            <p:cNvPr id="55" name="Rounded Rectangle 1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8" y="2346"/>
              <a:ext cx="2838" cy="122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69"/>
            <p:cNvSpPr txBox="1">
              <a:spLocks noChangeArrowheads="1"/>
            </p:cNvSpPr>
            <p:nvPr/>
          </p:nvSpPr>
          <p:spPr bwMode="auto">
            <a:xfrm>
              <a:off x="811" y="2427"/>
              <a:ext cx="2655" cy="10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5357" tIns="0" rIns="105357" bIns="52679"/>
            <a:lstStyle/>
            <a:p>
              <a:pPr>
                <a:spcBef>
                  <a:spcPct val="0"/>
                </a:spcBef>
              </a:pPr>
              <a:r>
                <a:rPr lang="en-GB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Scheduling</a:t>
              </a:r>
              <a:r>
                <a:rPr lang="en-GB" sz="1400" b="1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57" name="Rounded Rectangle 5"/>
          <p:cNvGrpSpPr>
            <a:grpSpLocks/>
          </p:cNvGrpSpPr>
          <p:nvPr/>
        </p:nvGrpSpPr>
        <p:grpSpPr bwMode="auto">
          <a:xfrm>
            <a:off x="76200" y="4572000"/>
            <a:ext cx="8991600" cy="1752600"/>
            <a:chOff x="718" y="3579"/>
            <a:chExt cx="5810" cy="726"/>
          </a:xfrm>
          <a:solidFill>
            <a:schemeClr val="accent4">
              <a:lumMod val="75000"/>
            </a:schemeClr>
          </a:solidFill>
        </p:grpSpPr>
        <p:pic>
          <p:nvPicPr>
            <p:cNvPr id="58" name="Rounded Rectangle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8" y="3579"/>
              <a:ext cx="5810" cy="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72"/>
            <p:cNvSpPr txBox="1">
              <a:spLocks noChangeArrowheads="1"/>
            </p:cNvSpPr>
            <p:nvPr/>
          </p:nvSpPr>
          <p:spPr bwMode="auto">
            <a:xfrm>
              <a:off x="790" y="3635"/>
              <a:ext cx="5670" cy="5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105357" tIns="0" rIns="105357" bIns="52679"/>
            <a:lstStyle/>
            <a:p>
              <a:pPr>
                <a:spcBef>
                  <a:spcPct val="0"/>
                </a:spcBef>
              </a:pPr>
              <a:r>
                <a:rPr lang="en-GB" sz="1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Production Execution &amp; Material Logistic </a:t>
              </a:r>
            </a:p>
          </p:txBody>
        </p:sp>
      </p:grpSp>
      <p:sp>
        <p:nvSpPr>
          <p:cNvPr id="63" name="AutoShape 22"/>
          <p:cNvSpPr>
            <a:spLocks noChangeArrowheads="1"/>
          </p:cNvSpPr>
          <p:nvPr/>
        </p:nvSpPr>
        <p:spPr bwMode="auto">
          <a:xfrm>
            <a:off x="228600" y="5029200"/>
            <a:ext cx="1352550" cy="838200"/>
          </a:xfrm>
          <a:prstGeom prst="homePlate">
            <a:avLst>
              <a:gd name="adj" fmla="val 24176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Production 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Order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 Cycle </a:t>
            </a: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1600200" y="5029200"/>
            <a:ext cx="1447800" cy="838200"/>
          </a:xfrm>
          <a:prstGeom prst="homePlate">
            <a:avLst>
              <a:gd name="adj" fmla="val 24176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Material &amp;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Stock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 </a:t>
            </a:r>
          </a:p>
        </p:txBody>
      </p: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3048000" y="5029200"/>
            <a:ext cx="1371600" cy="838200"/>
          </a:xfrm>
          <a:prstGeom prst="homePlate">
            <a:avLst>
              <a:gd name="adj" fmla="val 24176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Schedule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Execution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 </a:t>
            </a:r>
          </a:p>
        </p:txBody>
      </p:sp>
      <p:sp>
        <p:nvSpPr>
          <p:cNvPr id="66" name="AutoShape 25"/>
          <p:cNvSpPr>
            <a:spLocks noChangeArrowheads="1"/>
          </p:cNvSpPr>
          <p:nvPr/>
        </p:nvSpPr>
        <p:spPr bwMode="auto">
          <a:xfrm>
            <a:off x="4419600" y="5029200"/>
            <a:ext cx="1295400" cy="838200"/>
          </a:xfrm>
          <a:prstGeom prst="homePlate">
            <a:avLst>
              <a:gd name="adj" fmla="val 24176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Production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Tracking </a:t>
            </a:r>
          </a:p>
        </p:txBody>
      </p:sp>
      <p:sp>
        <p:nvSpPr>
          <p:cNvPr id="67" name="AutoShape 26"/>
          <p:cNvSpPr>
            <a:spLocks noChangeArrowheads="1"/>
          </p:cNvSpPr>
          <p:nvPr/>
        </p:nvSpPr>
        <p:spPr bwMode="auto">
          <a:xfrm>
            <a:off x="5715000" y="5029200"/>
            <a:ext cx="1731963" cy="838200"/>
          </a:xfrm>
          <a:prstGeom prst="homePlate">
            <a:avLst>
              <a:gd name="adj" fmla="val 27821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Quality Control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Deviation</a:t>
            </a:r>
            <a:b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>
            <a:off x="7467600" y="5029200"/>
            <a:ext cx="1447800" cy="838200"/>
          </a:xfrm>
          <a:prstGeom prst="homePlate">
            <a:avLst>
              <a:gd name="adj" fmla="val 25711"/>
            </a:avLst>
          </a:prstGeom>
          <a:solidFill>
            <a:schemeClr val="accent5">
              <a:lumMod val="50000"/>
            </a:schemeClr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Warehouse &amp;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70" name="AutoShape 29"/>
          <p:cNvSpPr>
            <a:spLocks noChangeArrowheads="1"/>
          </p:cNvSpPr>
          <p:nvPr/>
        </p:nvSpPr>
        <p:spPr bwMode="auto">
          <a:xfrm>
            <a:off x="914400" y="3413125"/>
            <a:ext cx="1200150" cy="701675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Caster &amp;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Melt Shop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Scheduling 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>
            <a:off x="2133600" y="3413125"/>
            <a:ext cx="1600200" cy="701675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Plate &amp; Steckel 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Scheduling </a:t>
            </a:r>
          </a:p>
        </p:txBody>
      </p:sp>
      <p:sp>
        <p:nvSpPr>
          <p:cNvPr id="72" name="AutoShape 31"/>
          <p:cNvSpPr>
            <a:spLocks noChangeArrowheads="1"/>
          </p:cNvSpPr>
          <p:nvPr/>
        </p:nvSpPr>
        <p:spPr bwMode="auto">
          <a:xfrm>
            <a:off x="3752850" y="3403600"/>
            <a:ext cx="1200150" cy="711200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Plate &amp; Coil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Finishing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Scheduling </a:t>
            </a:r>
          </a:p>
        </p:txBody>
      </p:sp>
      <p:grpSp>
        <p:nvGrpSpPr>
          <p:cNvPr id="73" name="Rounded Rectangle 60"/>
          <p:cNvGrpSpPr>
            <a:grpSpLocks/>
          </p:cNvGrpSpPr>
          <p:nvPr/>
        </p:nvGrpSpPr>
        <p:grpSpPr bwMode="auto">
          <a:xfrm>
            <a:off x="228600" y="990600"/>
            <a:ext cx="8686800" cy="1143000"/>
            <a:chOff x="710" y="1551"/>
            <a:chExt cx="2838" cy="811"/>
          </a:xfrm>
          <a:solidFill>
            <a:srgbClr val="92D050"/>
          </a:solidFill>
        </p:grpSpPr>
        <p:pic>
          <p:nvPicPr>
            <p:cNvPr id="74" name="Rounded Rectangle 6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0" y="1551"/>
              <a:ext cx="2838" cy="81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75" name="Text Box 88"/>
            <p:cNvSpPr txBox="1">
              <a:spLocks noChangeArrowheads="1"/>
            </p:cNvSpPr>
            <p:nvPr/>
          </p:nvSpPr>
          <p:spPr bwMode="auto">
            <a:xfrm>
              <a:off x="785" y="1610"/>
              <a:ext cx="2693" cy="6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105357" tIns="0" rIns="105357" bIns="52679"/>
            <a:lstStyle/>
            <a:p>
              <a:pPr>
                <a:spcBef>
                  <a:spcPct val="0"/>
                </a:spcBef>
              </a:pPr>
              <a:r>
                <a:rPr lang="en-GB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Order Processing</a:t>
              </a:r>
            </a:p>
          </p:txBody>
        </p:sp>
      </p:grpSp>
      <p:sp>
        <p:nvSpPr>
          <p:cNvPr id="77" name="AutoShape 36"/>
          <p:cNvSpPr>
            <a:spLocks noChangeArrowheads="1"/>
          </p:cNvSpPr>
          <p:nvPr/>
        </p:nvSpPr>
        <p:spPr bwMode="auto">
          <a:xfrm>
            <a:off x="533400" y="1339850"/>
            <a:ext cx="1524000" cy="565150"/>
          </a:xfrm>
          <a:prstGeom prst="homePlate">
            <a:avLst>
              <a:gd name="adj" fmla="val 241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Sales Order </a:t>
            </a:r>
          </a:p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Received</a:t>
            </a:r>
          </a:p>
        </p:txBody>
      </p:sp>
      <p:sp>
        <p:nvSpPr>
          <p:cNvPr id="82" name="AutoShape 41"/>
          <p:cNvSpPr>
            <a:spLocks noChangeArrowheads="1"/>
          </p:cNvSpPr>
          <p:nvPr/>
        </p:nvSpPr>
        <p:spPr bwMode="auto">
          <a:xfrm>
            <a:off x="5397500" y="3467100"/>
            <a:ext cx="1376362" cy="565150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 Material 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Planning</a:t>
            </a:r>
            <a:r>
              <a:rPr lang="en-GB" sz="1200" dirty="0"/>
              <a:t> </a:t>
            </a:r>
          </a:p>
        </p:txBody>
      </p:sp>
      <p:sp>
        <p:nvSpPr>
          <p:cNvPr id="83" name="AutoShape 42"/>
          <p:cNvSpPr>
            <a:spLocks noChangeArrowheads="1"/>
          </p:cNvSpPr>
          <p:nvPr/>
        </p:nvSpPr>
        <p:spPr bwMode="auto">
          <a:xfrm>
            <a:off x="6769100" y="3467100"/>
            <a:ext cx="1336675" cy="565150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Plate &amp; Coil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Combination </a:t>
            </a:r>
          </a:p>
        </p:txBody>
      </p:sp>
      <p:sp>
        <p:nvSpPr>
          <p:cNvPr id="85" name="AutoShape 44"/>
          <p:cNvSpPr>
            <a:spLocks noChangeArrowheads="1"/>
          </p:cNvSpPr>
          <p:nvPr/>
        </p:nvSpPr>
        <p:spPr bwMode="auto">
          <a:xfrm>
            <a:off x="5397500" y="2713037"/>
            <a:ext cx="1366837" cy="685800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Master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86" name="AutoShape 45"/>
          <p:cNvSpPr>
            <a:spLocks noChangeArrowheads="1"/>
          </p:cNvSpPr>
          <p:nvPr/>
        </p:nvSpPr>
        <p:spPr bwMode="auto">
          <a:xfrm>
            <a:off x="6769100" y="2713037"/>
            <a:ext cx="1327150" cy="685800"/>
          </a:xfrm>
          <a:prstGeom prst="homePlate">
            <a:avLst>
              <a:gd name="adj" fmla="val 24176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Capacity &amp; 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Campaign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88" name="AutoShape 47"/>
          <p:cNvSpPr>
            <a:spLocks noChangeArrowheads="1"/>
          </p:cNvSpPr>
          <p:nvPr/>
        </p:nvSpPr>
        <p:spPr bwMode="auto">
          <a:xfrm>
            <a:off x="885825" y="2757487"/>
            <a:ext cx="4071937" cy="565150"/>
          </a:xfrm>
          <a:prstGeom prst="homePlate">
            <a:avLst>
              <a:gd name="adj" fmla="val 28887"/>
            </a:avLst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Order Scheduling &amp;</a:t>
            </a:r>
          </a:p>
          <a:p>
            <a:pPr algn="ctr">
              <a:spcBef>
                <a:spcPct val="0"/>
              </a:spcBef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Material Allocation </a:t>
            </a: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2057400" y="1339850"/>
            <a:ext cx="1524000" cy="565150"/>
          </a:xfrm>
          <a:prstGeom prst="homePlate">
            <a:avLst>
              <a:gd name="adj" fmla="val 241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Sales Order </a:t>
            </a:r>
          </a:p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Entry</a:t>
            </a:r>
          </a:p>
        </p:txBody>
      </p:sp>
      <p:sp>
        <p:nvSpPr>
          <p:cNvPr id="60" name="AutoShape 36"/>
          <p:cNvSpPr>
            <a:spLocks noChangeArrowheads="1"/>
          </p:cNvSpPr>
          <p:nvPr/>
        </p:nvSpPr>
        <p:spPr bwMode="auto">
          <a:xfrm>
            <a:off x="3581400" y="1339850"/>
            <a:ext cx="1524000" cy="565150"/>
          </a:xfrm>
          <a:prstGeom prst="homePlate">
            <a:avLst>
              <a:gd name="adj" fmla="val 241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Production</a:t>
            </a:r>
          </a:p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Validation</a:t>
            </a:r>
          </a:p>
        </p:txBody>
      </p:sp>
      <p:sp>
        <p:nvSpPr>
          <p:cNvPr id="61" name="AutoShape 36"/>
          <p:cNvSpPr>
            <a:spLocks noChangeArrowheads="1"/>
          </p:cNvSpPr>
          <p:nvPr/>
        </p:nvSpPr>
        <p:spPr bwMode="auto">
          <a:xfrm>
            <a:off x="5105400" y="1339850"/>
            <a:ext cx="1524000" cy="565150"/>
          </a:xfrm>
          <a:prstGeom prst="homePlate">
            <a:avLst>
              <a:gd name="adj" fmla="val 241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Production</a:t>
            </a:r>
          </a:p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Costing</a:t>
            </a:r>
          </a:p>
        </p:txBody>
      </p:sp>
      <p:sp>
        <p:nvSpPr>
          <p:cNvPr id="62" name="AutoShape 36"/>
          <p:cNvSpPr>
            <a:spLocks noChangeArrowheads="1"/>
          </p:cNvSpPr>
          <p:nvPr/>
        </p:nvSpPr>
        <p:spPr bwMode="auto">
          <a:xfrm>
            <a:off x="6629400" y="1339850"/>
            <a:ext cx="1524000" cy="565150"/>
          </a:xfrm>
          <a:prstGeom prst="homePlate">
            <a:avLst>
              <a:gd name="adj" fmla="val 2417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Production</a:t>
            </a:r>
          </a:p>
          <a:p>
            <a:pPr algn="ctr">
              <a:spcBef>
                <a:spcPct val="0"/>
              </a:spcBef>
            </a:pPr>
            <a:r>
              <a:rPr lang="en-GB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Order to Plant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76200"/>
            <a:ext cx="7620000" cy="741363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Customized MES-MIS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534025" y="2371726"/>
            <a:ext cx="2735263" cy="2700338"/>
          </a:xfrm>
          <a:prstGeom prst="rect">
            <a:avLst/>
          </a:prstGeom>
          <a:gradFill rotWithShape="1">
            <a:gsLst>
              <a:gs pos="0">
                <a:srgbClr val="7DA8D2"/>
              </a:gs>
              <a:gs pos="100000">
                <a:schemeClr val="accent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28638" y="3811588"/>
            <a:ext cx="4357687" cy="60801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Order Scheduling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/>
              <a:t>Material Planning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528638" y="4510089"/>
            <a:ext cx="4357687" cy="5619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Production Line Scheduling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534025" y="1143000"/>
            <a:ext cx="2735263" cy="838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58850">
              <a:spcBef>
                <a:spcPct val="0"/>
              </a:spcBef>
            </a:pPr>
            <a:r>
              <a:rPr lang="en-US" sz="1700" b="1" dirty="0">
                <a:solidFill>
                  <a:srgbClr val="002060"/>
                </a:solidFill>
              </a:rPr>
              <a:t>Performance 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>
                <a:solidFill>
                  <a:srgbClr val="002060"/>
                </a:solidFill>
              </a:rPr>
              <a:t>Monitoring to 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>
                <a:solidFill>
                  <a:srgbClr val="002060"/>
                </a:solidFill>
              </a:rPr>
              <a:t>Management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28638" y="2895600"/>
            <a:ext cx="4357687" cy="78263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Master and Capacity Planning</a:t>
            </a:r>
            <a:endParaRPr lang="en-US" b="1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528638" y="1981200"/>
            <a:ext cx="4357687" cy="838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Demand and Sales Planning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/>
              <a:t>Due Date Quoting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7146925" y="2524126"/>
            <a:ext cx="11588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58850"/>
            <a:endParaRPr lang="de-AT" b="1" noProof="1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5973763" y="2413001"/>
            <a:ext cx="188436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Consistent Plan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/>
              <a:t>Status</a:t>
            </a: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528638" y="5684839"/>
            <a:ext cx="7723187" cy="565150"/>
          </a:xfrm>
          <a:prstGeom prst="rect">
            <a:avLst/>
          </a:prstGeom>
          <a:solidFill>
            <a:srgbClr val="B0CED6"/>
          </a:solidFill>
          <a:ln w="12700">
            <a:noFill/>
            <a:miter lim="800000"/>
            <a:headEnd/>
            <a:tailEnd/>
          </a:ln>
        </p:spPr>
        <p:txBody>
          <a:bodyPr wrap="none" lIns="96531" tIns="48265" rIns="96531" bIns="48265" anchor="ctr" anchorCtr="1"/>
          <a:lstStyle/>
          <a:p>
            <a:pPr algn="ctr" defTabSz="804863"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</a:rPr>
              <a:t>Manufacturing Execution (Production) </a:t>
            </a:r>
          </a:p>
        </p:txBody>
      </p:sp>
      <p:sp>
        <p:nvSpPr>
          <p:cNvPr id="79" name="AutoShape 12"/>
          <p:cNvSpPr>
            <a:spLocks noChangeArrowheads="1"/>
          </p:cNvSpPr>
          <p:nvPr/>
        </p:nvSpPr>
        <p:spPr bwMode="auto">
          <a:xfrm rot="-5400000">
            <a:off x="6704013" y="796924"/>
            <a:ext cx="395289" cy="2735263"/>
          </a:xfrm>
          <a:prstGeom prst="homePlate">
            <a:avLst>
              <a:gd name="adj" fmla="val 35690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auto">
          <a:xfrm rot="-5400000">
            <a:off x="6713538" y="4005264"/>
            <a:ext cx="407987" cy="2706687"/>
          </a:xfrm>
          <a:prstGeom prst="homePlate">
            <a:avLst>
              <a:gd name="adj" fmla="val 35690"/>
            </a:avLst>
          </a:prstGeom>
          <a:gradFill rotWithShape="1">
            <a:gsLst>
              <a:gs pos="0">
                <a:srgbClr val="DBDBDB"/>
              </a:gs>
              <a:gs pos="100000">
                <a:srgbClr val="656565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auto">
          <a:xfrm rot="5400000">
            <a:off x="2497932" y="3191669"/>
            <a:ext cx="406400" cy="4367213"/>
          </a:xfrm>
          <a:prstGeom prst="homePlate">
            <a:avLst>
              <a:gd name="adj" fmla="val 35690"/>
            </a:avLst>
          </a:prstGeom>
          <a:gradFill rotWithShape="1">
            <a:gsLst>
              <a:gs pos="0">
                <a:srgbClr val="DBDBDB"/>
              </a:gs>
              <a:gs pos="100000">
                <a:srgbClr val="656565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9" name="Text Box 15"/>
          <p:cNvSpPr txBox="1">
            <a:spLocks noChangeArrowheads="1"/>
          </p:cNvSpPr>
          <p:nvPr/>
        </p:nvSpPr>
        <p:spPr bwMode="auto">
          <a:xfrm>
            <a:off x="5641975" y="4460876"/>
            <a:ext cx="248443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8850">
              <a:spcBef>
                <a:spcPct val="0"/>
              </a:spcBef>
            </a:pPr>
            <a:r>
              <a:rPr lang="en-US" sz="1700" b="1" dirty="0"/>
              <a:t>Real time</a:t>
            </a:r>
          </a:p>
          <a:p>
            <a:pPr algn="ctr" defTabSz="958850">
              <a:spcBef>
                <a:spcPct val="0"/>
              </a:spcBef>
            </a:pPr>
            <a:r>
              <a:rPr lang="en-US" sz="1700" b="1" dirty="0"/>
              <a:t>Production Status</a:t>
            </a:r>
          </a:p>
        </p:txBody>
      </p:sp>
      <p:sp>
        <p:nvSpPr>
          <p:cNvPr id="90" name="AutoShape 16"/>
          <p:cNvSpPr>
            <a:spLocks noChangeArrowheads="1"/>
          </p:cNvSpPr>
          <p:nvPr/>
        </p:nvSpPr>
        <p:spPr bwMode="auto">
          <a:xfrm flipH="1">
            <a:off x="5065713" y="2371726"/>
            <a:ext cx="387350" cy="2700338"/>
          </a:xfrm>
          <a:prstGeom prst="homePlate">
            <a:avLst>
              <a:gd name="adj" fmla="val 45699"/>
            </a:avLst>
          </a:prstGeom>
          <a:gradFill rotWithShape="1">
            <a:gsLst>
              <a:gs pos="0">
                <a:srgbClr val="DBDBDB"/>
              </a:gs>
              <a:gs pos="100000">
                <a:srgbClr val="656565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110363" tIns="55182" rIns="110363" bIns="55182" anchor="ctr"/>
          <a:lstStyle/>
          <a:p>
            <a:pPr algn="ctr" defTabSz="1103313" eaLnBrk="1" hangingPunct="1">
              <a:spcBef>
                <a:spcPct val="0"/>
              </a:spcBef>
            </a:pPr>
            <a:endParaRPr kumimoji="1" lang="de-AT" sz="1700" b="1" noProof="1"/>
          </a:p>
        </p:txBody>
      </p:sp>
      <p:sp>
        <p:nvSpPr>
          <p:cNvPr id="91" name="AutoShape 17"/>
          <p:cNvSpPr>
            <a:spLocks noChangeArrowheads="1"/>
          </p:cNvSpPr>
          <p:nvPr/>
        </p:nvSpPr>
        <p:spPr bwMode="auto">
          <a:xfrm rot="5400000">
            <a:off x="2326482" y="-654842"/>
            <a:ext cx="761998" cy="4357687"/>
          </a:xfrm>
          <a:prstGeom prst="homePlate">
            <a:avLst>
              <a:gd name="adj" fmla="val 35690"/>
            </a:avLst>
          </a:prstGeom>
          <a:gradFill rotWithShape="1">
            <a:gsLst>
              <a:gs pos="0">
                <a:srgbClr val="F09058"/>
              </a:gs>
              <a:gs pos="100000">
                <a:srgbClr val="F7C5A7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rot="10800000" vert="eaVert" wrap="none" lIns="91429" tIns="45716" rIns="91429" bIns="45716" anchor="ctr"/>
          <a:lstStyle/>
          <a:p>
            <a:pPr algn="ctr" eaLnBrk="1" hangingPunct="1">
              <a:spcBef>
                <a:spcPct val="0"/>
              </a:spcBef>
            </a:pPr>
            <a:r>
              <a:rPr kumimoji="1" lang="de-DE" altLang="zh-CN" sz="1700" b="1" dirty="0">
                <a:solidFill>
                  <a:schemeClr val="bg1"/>
                </a:solidFill>
                <a:ea typeface="宋体" pitchFamily="2" charset="-122"/>
              </a:rPr>
              <a:t>Sales Orders / Production Orders</a:t>
            </a:r>
          </a:p>
          <a:p>
            <a:pPr algn="ctr" eaLnBrk="1" hangingPunct="1">
              <a:spcBef>
                <a:spcPct val="0"/>
              </a:spcBef>
            </a:pPr>
            <a:endParaRPr lang="de-DE" altLang="zh-CN" dirty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388" y="2695576"/>
            <a:ext cx="1979612" cy="1979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0" y="3907949"/>
            <a:ext cx="89630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575800" cy="741363"/>
          </a:xfrm>
        </p:spPr>
        <p:txBody>
          <a:bodyPr>
            <a:normAutofit/>
          </a:bodyPr>
          <a:lstStyle/>
          <a:p>
            <a:pPr defTabSz="800100" eaLnBrk="1" hangingPunct="1"/>
            <a:r>
              <a:rPr lang="de-AT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Demand &amp; Sales Planning</a:t>
            </a:r>
            <a:endParaRPr lang="en-GB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28600" y="914400"/>
            <a:ext cx="5162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12750" indent="-412750" defTabSz="1103313" eaLnBrk="1" hangingPunct="1">
              <a:lnSpc>
                <a:spcPct val="125000"/>
              </a:lnSpc>
              <a:spcBef>
                <a:spcPct val="15000"/>
              </a:spcBef>
              <a:buFontTx/>
              <a:buBlip>
                <a:blip r:embed="rId4"/>
              </a:buBlip>
            </a:pPr>
            <a:r>
              <a:rPr lang="en-US" sz="1600" b="1" dirty="0"/>
              <a:t>Balanced demand forecasts based on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Historical sales data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Market data</a:t>
            </a:r>
          </a:p>
          <a:p>
            <a:pPr marL="412750" indent="-412750" defTabSz="1103313" eaLnBrk="1" hangingPunct="1">
              <a:lnSpc>
                <a:spcPct val="125000"/>
              </a:lnSpc>
              <a:spcBef>
                <a:spcPct val="15000"/>
              </a:spcBef>
              <a:buFontTx/>
              <a:buBlip>
                <a:blip r:embed="rId4"/>
              </a:buBlip>
            </a:pPr>
            <a:r>
              <a:rPr lang="en-US" sz="1600" b="1" dirty="0"/>
              <a:t>Allocation of demand to sites</a:t>
            </a:r>
          </a:p>
          <a:p>
            <a:pPr marL="412750" indent="-412750" defTabSz="1103313" eaLnBrk="1" hangingPunct="1">
              <a:lnSpc>
                <a:spcPct val="125000"/>
              </a:lnSpc>
              <a:spcBef>
                <a:spcPct val="15000"/>
              </a:spcBef>
              <a:buFontTx/>
              <a:buBlip>
                <a:blip r:embed="rId4"/>
              </a:buBlip>
            </a:pPr>
            <a:r>
              <a:rPr lang="en-US" sz="1600" b="1" dirty="0"/>
              <a:t>Sales plan based on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Available capacity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Demand forecast and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Current production plan</a:t>
            </a:r>
          </a:p>
          <a:p>
            <a:pPr marL="412750" indent="-412750" defTabSz="1103313" eaLnBrk="1" hangingPunct="1">
              <a:lnSpc>
                <a:spcPct val="125000"/>
              </a:lnSpc>
              <a:spcBef>
                <a:spcPct val="15000"/>
              </a:spcBef>
            </a:pPr>
            <a:r>
              <a:rPr lang="en-US" sz="1600" b="1" dirty="0"/>
              <a:t>	Considering: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Multiple sites with alternative production routes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Product cost and profit model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Available capacity constraints</a:t>
            </a:r>
          </a:p>
          <a:p>
            <a:pPr marL="896938" lvl="1" indent="-344488" defTabSz="1103313" eaLnBrk="1" hangingPunct="1">
              <a:lnSpc>
                <a:spcPct val="125000"/>
              </a:lnSpc>
              <a:spcBef>
                <a:spcPct val="15000"/>
              </a:spcBef>
              <a:buFontTx/>
              <a:buChar char="•"/>
            </a:pPr>
            <a:r>
              <a:rPr lang="en-US" sz="1400" dirty="0"/>
              <a:t>Target inventory levels and inventory constraints</a:t>
            </a:r>
          </a:p>
          <a:p>
            <a:pPr marL="412750" indent="-412750" defTabSz="1103313" eaLnBrk="1" hangingPunct="1">
              <a:lnSpc>
                <a:spcPct val="125000"/>
              </a:lnSpc>
              <a:spcBef>
                <a:spcPct val="15000"/>
              </a:spcBef>
              <a:buFontTx/>
              <a:buBlip>
                <a:blip r:embed="rId4"/>
              </a:buBlip>
            </a:pPr>
            <a:r>
              <a:rPr lang="en-US" sz="1600" b="1" dirty="0"/>
              <a:t>Interactive or automated Due Date Quoting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938" y="892175"/>
            <a:ext cx="4106862" cy="194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113" y="2908300"/>
            <a:ext cx="4103687" cy="352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12907"/>
            <a:ext cx="990600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543800" cy="7413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Capacity &amp; Master Planning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1300" y="1155700"/>
            <a:ext cx="5526088" cy="5524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Calculation of capacity plan and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target flow on product family level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Alignment with sales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 flow plan based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Daily productivity per product family for each 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campaign description of every line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inventory constraints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Current WIP (order backlog/advance) based on results of order scheduling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Reactive adjustments to the contingents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Target flows for short term planning horizon (order and line scheduling)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Simulation and “What-if-Scenario”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Manual Re-adjustments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87788"/>
            <a:ext cx="3419475" cy="2613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20775"/>
            <a:ext cx="3419475" cy="2659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BABFCB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858</Words>
  <Application>Microsoft Office PowerPoint</Application>
  <PresentationFormat>On-screen Show (4:3)</PresentationFormat>
  <Paragraphs>273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QuizShow</vt:lpstr>
      <vt:lpstr>Real Time Engineering</vt:lpstr>
      <vt:lpstr>PowerPoint Presentation</vt:lpstr>
      <vt:lpstr>We are a Solution Provider........     “ROI” is our satisfaction</vt:lpstr>
      <vt:lpstr>What  we do?</vt:lpstr>
      <vt:lpstr>PowerPoint Presentation</vt:lpstr>
      <vt:lpstr>PowerPoint Presentation</vt:lpstr>
      <vt:lpstr>PowerPoint Presentation</vt:lpstr>
      <vt:lpstr>Demand &amp; Sales Planning</vt:lpstr>
      <vt:lpstr>Capacity &amp; Master Planning</vt:lpstr>
      <vt:lpstr>Order Scheduling</vt:lpstr>
      <vt:lpstr>Material Planning: Net Demand Calculation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2016-08-25T08:03:58Z</dcterms:created>
  <dcterms:modified xsi:type="dcterms:W3CDTF">2019-04-09T05:26:13Z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